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2"/>
  </p:notesMasterIdLst>
  <p:sldIdLst>
    <p:sldId id="256" r:id="rId2"/>
    <p:sldId id="264" r:id="rId3"/>
    <p:sldId id="257" r:id="rId4"/>
    <p:sldId id="258" r:id="rId5"/>
    <p:sldId id="259" r:id="rId6"/>
    <p:sldId id="271" r:id="rId7"/>
    <p:sldId id="260" r:id="rId8"/>
    <p:sldId id="261" r:id="rId9"/>
    <p:sldId id="262" r:id="rId10"/>
    <p:sldId id="272" r:id="rId11"/>
    <p:sldId id="263" r:id="rId12"/>
    <p:sldId id="265" r:id="rId13"/>
    <p:sldId id="266" r:id="rId14"/>
    <p:sldId id="273" r:id="rId15"/>
    <p:sldId id="267" r:id="rId16"/>
    <p:sldId id="268" r:id="rId17"/>
    <p:sldId id="269" r:id="rId18"/>
    <p:sldId id="274" r:id="rId19"/>
    <p:sldId id="27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C869EA-FFD7-4858-BCCB-AD75ED969923}">
          <p14:sldIdLst>
            <p14:sldId id="256"/>
            <p14:sldId id="264"/>
            <p14:sldId id="257"/>
            <p14:sldId id="258"/>
            <p14:sldId id="259"/>
            <p14:sldId id="271"/>
            <p14:sldId id="260"/>
            <p14:sldId id="261"/>
            <p14:sldId id="262"/>
            <p14:sldId id="272"/>
            <p14:sldId id="263"/>
            <p14:sldId id="265"/>
            <p14:sldId id="266"/>
            <p14:sldId id="273"/>
            <p14:sldId id="267"/>
            <p14:sldId id="268"/>
            <p14:sldId id="269"/>
            <p14:sldId id="274"/>
            <p14:sldId id="270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8" autoAdjust="0"/>
    <p:restoredTop sz="94660"/>
  </p:normalViewPr>
  <p:slideViewPr>
    <p:cSldViewPr snapToGrid="0">
      <p:cViewPr varScale="1">
        <p:scale>
          <a:sx n="75" d="100"/>
          <a:sy n="75" d="100"/>
        </p:scale>
        <p:origin x="27" y="7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DD656-CF01-428D-B5CB-E4F893D5F0E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40FF1-16BD-40AC-BEC8-65A4209F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89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68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07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198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27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68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2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90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44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0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91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056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30E29D61-FB36-0005-ADE4-D73CD5022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6" b="938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0" name="Rectangle 3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0A0F3-37F1-416C-8FB8-01B39B997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Project 1 - QAP</a:t>
            </a:r>
            <a:br>
              <a:rPr lang="en-CA" dirty="0">
                <a:solidFill>
                  <a:schemeClr val="bg1"/>
                </a:solidFill>
              </a:rPr>
            </a:b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Software Development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 err="1">
                <a:solidFill>
                  <a:schemeClr val="bg1"/>
                </a:solidFill>
              </a:rPr>
              <a:t>Keyin</a:t>
            </a:r>
            <a:r>
              <a:rPr lang="en-CA" dirty="0">
                <a:solidFill>
                  <a:schemeClr val="bg1"/>
                </a:solidFill>
              </a:rPr>
              <a:t> College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10E6A-3649-C143-FEF9-3CC9241BC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</a:rPr>
              <a:t>Dave Husk @ dave.husk@keyin.com</a:t>
            </a:r>
          </a:p>
          <a:p>
            <a:pPr algn="ctr"/>
            <a:r>
              <a:rPr lang="en-CA" sz="1800" dirty="0">
                <a:solidFill>
                  <a:schemeClr val="bg1"/>
                </a:solidFill>
              </a:rPr>
              <a:t>Sept 14, 2023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53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EE527-96E4-B6AB-030D-E138C967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z="54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Technological catastrophe’s</a:t>
            </a:r>
            <a:endParaRPr lang="en-US" sz="5400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68315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C0F61-49B2-4074-4C64-27DD4C75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>
            <a:normAutofit/>
          </a:bodyPr>
          <a:lstStyle/>
          <a:p>
            <a:r>
              <a:rPr lang="en-CA" b="1" i="0">
                <a:solidFill>
                  <a:schemeClr val="tx2"/>
                </a:solidFill>
                <a:effectLst/>
                <a:latin typeface="Söhne"/>
              </a:rPr>
              <a:t>The Ariane 5 Rocket Explosion (1996)</a:t>
            </a:r>
            <a:br>
              <a:rPr lang="en-CA" b="1" i="0">
                <a:solidFill>
                  <a:schemeClr val="tx2"/>
                </a:solidFill>
                <a:effectLst/>
                <a:latin typeface="Söhne"/>
              </a:rPr>
            </a:br>
            <a:endParaRPr lang="en-US">
              <a:solidFill>
                <a:schemeClr val="tx2"/>
              </a:solidFill>
            </a:endParaRP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22CB1-B998-7E4A-E868-175FB4DDF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0" b="3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AFF2-CF59-3689-4986-1DE2A2E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726" y="1896533"/>
            <a:ext cx="6878108" cy="39622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600" b="1" i="0">
                <a:effectLst/>
                <a:latin typeface="Söhne"/>
              </a:rPr>
              <a:t>Event/Person Associated with the Failure</a:t>
            </a:r>
            <a:r>
              <a:rPr lang="en-CA" sz="1600" b="0" i="0">
                <a:effectLst/>
                <a:latin typeface="Söhne"/>
              </a:rPr>
              <a:t>: </a:t>
            </a:r>
            <a:br>
              <a:rPr lang="en-CA" sz="1600" b="0" i="0">
                <a:effectLst/>
                <a:latin typeface="Söhne"/>
              </a:rPr>
            </a:br>
            <a:r>
              <a:rPr lang="en-CA" sz="1600" b="0" i="0">
                <a:effectLst/>
                <a:latin typeface="Söhne"/>
              </a:rPr>
              <a:t>The European Space Agency's maiden flight of the Ariane 5 rocket.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600" b="1" i="0">
                <a:effectLst/>
                <a:latin typeface="Söhne"/>
              </a:rPr>
              <a:t>Damage</a:t>
            </a:r>
            <a:r>
              <a:rPr lang="en-CA" sz="1600" b="0" i="0">
                <a:effectLst/>
                <a:latin typeface="Söhne"/>
              </a:rPr>
              <a:t>: </a:t>
            </a:r>
            <a:br>
              <a:rPr lang="en-CA" sz="1600" b="0" i="0">
                <a:effectLst/>
                <a:latin typeface="Söhne"/>
              </a:rPr>
            </a:br>
            <a:r>
              <a:rPr lang="en-CA" sz="1600" b="0" i="0">
                <a:effectLst/>
                <a:latin typeface="Söhne"/>
              </a:rPr>
              <a:t>The rocket self-destructed just 40 seconds after launch, leading to a loss of more than $370 million.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600" b="1" i="0">
                <a:effectLst/>
                <a:latin typeface="Söhne"/>
              </a:rPr>
              <a:t>How It Could Have Been Prevented/Fixed</a:t>
            </a:r>
            <a:r>
              <a:rPr lang="en-CA" sz="1600" b="0" i="0">
                <a:effectLst/>
                <a:latin typeface="Söhne"/>
              </a:rPr>
              <a:t>: </a:t>
            </a:r>
            <a:br>
              <a:rPr lang="en-CA" sz="1600" b="0" i="0">
                <a:effectLst/>
                <a:latin typeface="Söhne"/>
              </a:rPr>
            </a:br>
            <a:r>
              <a:rPr lang="en-CA" sz="1600" b="0" i="0">
                <a:effectLst/>
                <a:latin typeface="Söhne"/>
              </a:rPr>
              <a:t>Proper software testing and simulation using the actual flight system could have identified the error. The software from the Ariane 4 rocket was reused without adequate testing for the Ariane 5's different flight conditions.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600" b="1" i="0">
                <a:effectLst/>
                <a:latin typeface="Söhne"/>
              </a:rPr>
              <a:t>Interesting Fact</a:t>
            </a:r>
            <a:r>
              <a:rPr lang="en-CA" sz="1600" b="0" i="0">
                <a:effectLst/>
                <a:latin typeface="Söhne"/>
              </a:rPr>
              <a:t>: </a:t>
            </a:r>
            <a:br>
              <a:rPr lang="en-CA" sz="1600" b="0" i="0">
                <a:effectLst/>
                <a:latin typeface="Söhne"/>
              </a:rPr>
            </a:br>
            <a:r>
              <a:rPr lang="en-CA" sz="1600" b="0" i="0">
                <a:effectLst/>
                <a:latin typeface="Söhne"/>
              </a:rPr>
              <a:t>The specific software error that caused the explosion was considered "non-critical" because it was related to the rocket's backup system. However, when the primary system failed, the backup system's error led to the explosion.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78435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3BF3125-F829-42AD-9499-2E1E68573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C0F61-49B2-4074-4C64-27DD4C75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134" y="702156"/>
            <a:ext cx="7212673" cy="1188720"/>
          </a:xfrm>
        </p:spPr>
        <p:txBody>
          <a:bodyPr>
            <a:normAutofit/>
          </a:bodyPr>
          <a:lstStyle/>
          <a:p>
            <a:r>
              <a:rPr lang="en-CA" sz="2600" b="1" i="0">
                <a:effectLst/>
                <a:latin typeface="Söhne"/>
              </a:rPr>
              <a:t>The Knight Capital Trading Disaster (2012)</a:t>
            </a:r>
            <a:br>
              <a:rPr lang="en-CA" sz="2600" b="1" i="0">
                <a:effectLst/>
                <a:latin typeface="Söhne"/>
              </a:rPr>
            </a:br>
            <a:endParaRPr lang="en-US" sz="2600"/>
          </a:p>
        </p:txBody>
      </p:sp>
      <p:sp>
        <p:nvSpPr>
          <p:cNvPr id="66" name="Rectangle 52">
            <a:extLst>
              <a:ext uri="{FF2B5EF4-FFF2-40B4-BE49-F238E27FC236}">
                <a16:creationId xmlns:a16="http://schemas.microsoft.com/office/drawing/2014/main" id="{0755048A-E386-4898-B0AD-98A6A29F6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54">
            <a:extLst>
              <a:ext uri="{FF2B5EF4-FFF2-40B4-BE49-F238E27FC236}">
                <a16:creationId xmlns:a16="http://schemas.microsoft.com/office/drawing/2014/main" id="{0A21A1F8-0202-47A2-AA30-21B1B3ED6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016B9E-A476-43D0-AA13-88A0A84D4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BFABFB-20C5-3F97-036C-549CA755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4" y="1079813"/>
            <a:ext cx="3702877" cy="1749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56251-BE38-CCB7-ABEE-5CFB36B1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4" y="3953410"/>
            <a:ext cx="3702877" cy="20736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AFF2-CF59-3689-4986-1DE2A2E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133" y="2340864"/>
            <a:ext cx="7212674" cy="40497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1600" b="1" i="0" dirty="0">
                <a:effectLst/>
                <a:latin typeface="Söhne"/>
              </a:rPr>
              <a:t>Event/Person Associated with the Failure</a:t>
            </a:r>
            <a:r>
              <a:rPr lang="en-CA" sz="1600" i="0" dirty="0">
                <a:effectLst/>
                <a:latin typeface="Söhne"/>
              </a:rPr>
              <a:t>: </a:t>
            </a:r>
            <a:br>
              <a:rPr lang="en-CA" sz="1600" i="0" dirty="0">
                <a:effectLst/>
                <a:latin typeface="Söhne"/>
              </a:rPr>
            </a:br>
            <a:r>
              <a:rPr lang="en-CA" sz="1600" i="0" dirty="0">
                <a:effectLst/>
                <a:latin typeface="Söhne"/>
              </a:rPr>
              <a:t>Knight Capital Group, an American global financial services firm.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b="1" i="0" dirty="0">
                <a:effectLst/>
                <a:latin typeface="Söhne"/>
              </a:rPr>
              <a:t>Damage</a:t>
            </a:r>
            <a:r>
              <a:rPr lang="en-CA" sz="1600" i="0" dirty="0">
                <a:effectLst/>
                <a:latin typeface="Söhne"/>
              </a:rPr>
              <a:t>: </a:t>
            </a:r>
            <a:br>
              <a:rPr lang="en-CA" sz="1600" i="0" dirty="0">
                <a:effectLst/>
                <a:latin typeface="Söhne"/>
              </a:rPr>
            </a:br>
            <a:r>
              <a:rPr lang="en-CA" sz="1600" i="0" dirty="0">
                <a:effectLst/>
                <a:latin typeface="Söhne"/>
              </a:rPr>
              <a:t>The company executed millions of unintended trades over a 45-minute period, resulting in a loss of over $440 million.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b="1" i="0" dirty="0">
                <a:effectLst/>
                <a:latin typeface="Söhne"/>
              </a:rPr>
              <a:t>How It Could Have Been Prevented/Fixed</a:t>
            </a:r>
            <a:r>
              <a:rPr lang="en-CA" sz="1600" i="0" dirty="0">
                <a:effectLst/>
                <a:latin typeface="Söhne"/>
              </a:rPr>
              <a:t>: </a:t>
            </a:r>
            <a:br>
              <a:rPr lang="en-CA" sz="1600" i="0" dirty="0">
                <a:effectLst/>
                <a:latin typeface="Söhne"/>
              </a:rPr>
            </a:br>
            <a:r>
              <a:rPr lang="en-CA" sz="1600" i="0" dirty="0">
                <a:effectLst/>
                <a:latin typeface="Söhne"/>
              </a:rPr>
              <a:t>Proper software deployment practices, rigorous testing in staging environments, and having rollback procedures in place could have prevented the disaster. The software update meant for a dormant system should never have been deployed to a live trading system without thorough testing.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b="1" i="0" dirty="0">
                <a:effectLst/>
                <a:latin typeface="Söhne"/>
              </a:rPr>
              <a:t>Interesting Fact</a:t>
            </a:r>
            <a:r>
              <a:rPr lang="en-CA" sz="1600" i="0" dirty="0">
                <a:effectLst/>
                <a:latin typeface="Söhne"/>
              </a:rPr>
              <a:t>: </a:t>
            </a:r>
            <a:br>
              <a:rPr lang="en-CA" sz="1600" i="0" dirty="0">
                <a:effectLst/>
                <a:latin typeface="Söhne"/>
              </a:rPr>
            </a:br>
            <a:r>
              <a:rPr lang="en-CA" sz="1600" i="0" dirty="0">
                <a:effectLst/>
                <a:latin typeface="Söhne"/>
              </a:rPr>
              <a:t> The financial loss from this incident was so severe that it nearly bankrupted Knight Capital. The company was eventually acquired by another firm.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8074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9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C0F61-49B2-4074-4C64-27DD4C75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CA" b="1" i="0">
                <a:effectLst/>
                <a:latin typeface="Söhne"/>
              </a:rPr>
              <a:t>The Heartbleed Bug (2014)</a:t>
            </a:r>
            <a:endParaRPr lang="en-US"/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43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45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9B13E-B3DA-6F9C-5E8D-54E8C53F9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8" y="2771192"/>
            <a:ext cx="4748741" cy="28611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BAFF2-CF59-3689-4986-1DE2A2E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300" b="1" i="0">
                <a:effectLst/>
                <a:latin typeface="Söhne"/>
              </a:rPr>
              <a:t>Event/Person Associated with the Failure</a:t>
            </a:r>
            <a:r>
              <a:rPr lang="en-CA" sz="1300" b="0" i="0">
                <a:effectLst/>
                <a:latin typeface="Söhne"/>
              </a:rPr>
              <a:t>: </a:t>
            </a:r>
            <a:br>
              <a:rPr lang="en-CA" sz="1300" b="0" i="0">
                <a:effectLst/>
                <a:latin typeface="Söhne"/>
              </a:rPr>
            </a:br>
            <a:r>
              <a:rPr lang="en-CA" sz="1300" b="0" i="0">
                <a:effectLst/>
                <a:latin typeface="Söhne"/>
              </a:rPr>
              <a:t>A vulnerability in the OpenSSL cryptography library, which is widely used in internet servers.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300" b="1" i="0">
                <a:effectLst/>
                <a:latin typeface="Söhne"/>
              </a:rPr>
              <a:t>Damage</a:t>
            </a:r>
            <a:r>
              <a:rPr lang="en-CA" sz="1300" b="0" i="0">
                <a:effectLst/>
                <a:latin typeface="Söhne"/>
              </a:rPr>
              <a:t>: </a:t>
            </a:r>
            <a:br>
              <a:rPr lang="en-CA" sz="1300" b="0" i="0">
                <a:effectLst/>
                <a:latin typeface="Söhne"/>
              </a:rPr>
            </a:br>
            <a:r>
              <a:rPr lang="en-CA" sz="1300" b="0" i="0">
                <a:effectLst/>
                <a:latin typeface="Söhne"/>
              </a:rPr>
              <a:t>Potentially exposed millions of passwords, credit card numbers, and other sensitive information. Many websites and users had to update their passwords and security certificates.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300" b="1" i="0">
                <a:effectLst/>
                <a:latin typeface="Söhne"/>
              </a:rPr>
              <a:t>How It Could Have Been Prevented/Fixed</a:t>
            </a:r>
            <a:r>
              <a:rPr lang="en-CA" sz="1300" b="0" i="0">
                <a:effectLst/>
                <a:latin typeface="Söhne"/>
              </a:rPr>
              <a:t>: </a:t>
            </a:r>
            <a:br>
              <a:rPr lang="en-CA" sz="1300" b="0" i="0">
                <a:effectLst/>
                <a:latin typeface="Söhne"/>
              </a:rPr>
            </a:br>
            <a:r>
              <a:rPr lang="en-CA" sz="1300" b="0" i="0">
                <a:effectLst/>
                <a:latin typeface="Söhne"/>
              </a:rPr>
              <a:t>Regular security audits, code reviews, and employing static analysis tools could have identified the missing bounds check in the code. After its discovery, a patch was quickly released to fix the vulnerability.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300" b="1" i="0">
                <a:effectLst/>
                <a:latin typeface="Söhne"/>
              </a:rPr>
              <a:t>Interesting Fact</a:t>
            </a:r>
            <a:r>
              <a:rPr lang="en-CA" sz="1300" b="0" i="0">
                <a:effectLst/>
                <a:latin typeface="Söhne"/>
              </a:rPr>
              <a:t>: </a:t>
            </a:r>
            <a:br>
              <a:rPr lang="en-CA" sz="1300" b="0" i="0">
                <a:effectLst/>
                <a:latin typeface="Söhne"/>
              </a:rPr>
            </a:br>
            <a:r>
              <a:rPr lang="en-CA" sz="1300" b="0" i="0">
                <a:effectLst/>
                <a:latin typeface="Söhne"/>
              </a:rPr>
              <a:t>Despite its potential for damage, there's no evidence that the Heartbleed bug was exploited maliciously before its public disclosure. However, its discovery led to a massive, coordinated response to patch vulnerable systems.</a:t>
            </a:r>
          </a:p>
        </p:txBody>
      </p:sp>
    </p:spTree>
    <p:extLst>
      <p:ext uri="{BB962C8B-B14F-4D97-AF65-F5344CB8AC3E}">
        <p14:creationId xmlns:p14="http://schemas.microsoft.com/office/powerpoint/2010/main" val="2861047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EE527-96E4-B6AB-030D-E138C967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z="54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Software development careers</a:t>
            </a:r>
            <a:endParaRPr lang="en-US" sz="5400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6775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FAFB2-636A-7378-D1F6-FCD14309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Software Developer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next to a computer&#10;&#10;Description automatically generated">
            <a:extLst>
              <a:ext uri="{FF2B5EF4-FFF2-40B4-BE49-F238E27FC236}">
                <a16:creationId xmlns:a16="http://schemas.microsoft.com/office/drawing/2014/main" id="{9C6445BF-2243-E9FC-257D-88AD3A1D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8" y="2616857"/>
            <a:ext cx="4748741" cy="31697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BA0FC-CE7A-FAEC-F217-5081F12F4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b="1" i="0" dirty="0">
                <a:effectLst/>
                <a:latin typeface="Söhne"/>
              </a:rPr>
              <a:t>Job Title</a:t>
            </a:r>
            <a:r>
              <a:rPr lang="en-CA" b="0" i="0" dirty="0">
                <a:effectLst/>
                <a:latin typeface="Söhne"/>
              </a:rPr>
              <a:t>: Software Developer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i="0" dirty="0">
                <a:effectLst/>
                <a:latin typeface="Söhne"/>
              </a:rPr>
              <a:t>Description &amp; Responsibilities</a:t>
            </a:r>
            <a:r>
              <a:rPr lang="en-CA" b="0" i="0" dirty="0">
                <a:effectLst/>
                <a:latin typeface="Söhne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Design, write, and test computer programs.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Work with other developers, designers, and stakeholders to create software solutions.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Debug and maintain existing software.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Stay updated with the latest programming techniques and technologies.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i="0" dirty="0">
                <a:effectLst/>
                <a:latin typeface="Söhne"/>
              </a:rPr>
              <a:t>Job Outlook &amp; Salary Expectations</a:t>
            </a:r>
            <a:r>
              <a:rPr lang="en-CA" b="0" i="0" dirty="0">
                <a:effectLst/>
                <a:latin typeface="Söhne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Expected to grow 22% from 2019 to 2029.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Median annual wage of $107,510 in 2019.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63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FAFB2-636A-7378-D1F6-FCD14309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SYSTEMS ANALYST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2237A-D4FD-92A4-032E-D1926DEA1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8" y="2616857"/>
            <a:ext cx="4748741" cy="31697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BA0FC-CE7A-FAEC-F217-5081F12F4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b="1" i="0" dirty="0">
                <a:effectLst/>
                <a:latin typeface="Söhne"/>
              </a:rPr>
              <a:t>Job Title</a:t>
            </a:r>
            <a:r>
              <a:rPr lang="en-CA" b="0" i="0" dirty="0">
                <a:effectLst/>
                <a:latin typeface="Söhne"/>
              </a:rPr>
              <a:t>: Systems Analyst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i="0" dirty="0">
                <a:effectLst/>
                <a:latin typeface="Söhne"/>
              </a:rPr>
              <a:t>Description &amp; Responsibilities</a:t>
            </a:r>
            <a:r>
              <a:rPr lang="en-CA" b="0" i="0" dirty="0">
                <a:effectLst/>
                <a:latin typeface="Söhne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Study an organization's current computer systems.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Design solutions to help the organization operate more efficiently.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Work closely with management to prioritize business goals and information needs.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Test and deploy new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i="0" dirty="0">
                <a:effectLst/>
                <a:latin typeface="Söhne"/>
              </a:rPr>
              <a:t>Job Outlook &amp; Salary Expectations</a:t>
            </a:r>
            <a:r>
              <a:rPr lang="en-CA" b="0" i="0" dirty="0">
                <a:effectLst/>
                <a:latin typeface="Söhne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Expected to grow 7% from 2019 to 2029.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 dirty="0">
                <a:effectLst/>
                <a:latin typeface="Söhne"/>
              </a:rPr>
              <a:t>Median annual wage of $90,920 in 2019.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30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FAFB2-636A-7378-D1F6-FCD143098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CA" b="1" dirty="0">
                <a:latin typeface="Söhne"/>
              </a:rPr>
              <a:t>D</a:t>
            </a:r>
            <a:r>
              <a:rPr lang="en-US" b="1" dirty="0">
                <a:latin typeface="Söhne"/>
              </a:rPr>
              <a:t>ATABASE ADMINISTRATOR (DBA)</a:t>
            </a:r>
            <a:endParaRPr lang="en-US" dirty="0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Database administrator vector illustration concept">
            <a:extLst>
              <a:ext uri="{FF2B5EF4-FFF2-40B4-BE49-F238E27FC236}">
                <a16:creationId xmlns:a16="http://schemas.microsoft.com/office/drawing/2014/main" id="{C532ED02-5961-2ADC-1416-5B797549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698" y="2622793"/>
            <a:ext cx="4748741" cy="315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BA0FC-CE7A-FAEC-F217-5081F12F4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b="1" i="0">
                <a:effectLst/>
                <a:latin typeface="Söhne"/>
              </a:rPr>
              <a:t>Job Title</a:t>
            </a:r>
            <a:r>
              <a:rPr lang="en-CA" b="0" i="0">
                <a:effectLst/>
                <a:latin typeface="Söhne"/>
              </a:rPr>
              <a:t>: Database Administrator (DBA)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i="0">
                <a:effectLst/>
                <a:latin typeface="Söhne"/>
              </a:rPr>
              <a:t>Description &amp; Responsibilities</a:t>
            </a:r>
            <a:r>
              <a:rPr lang="en-CA" b="0" i="0">
                <a:effectLst/>
                <a:latin typeface="Söhne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Söhne"/>
              </a:rPr>
              <a:t>Use specialized software to store and organize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Söhne"/>
              </a:rPr>
              <a:t>Ensure data's availability, security, and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Söhne"/>
              </a:rPr>
              <a:t>Backup and restore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Söhne"/>
              </a:rPr>
              <a:t>Identify user needs and set up new databases.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i="0">
                <a:effectLst/>
                <a:latin typeface="Söhne"/>
              </a:rPr>
              <a:t>Job Outlook &amp; Salary Expectations</a:t>
            </a:r>
            <a:r>
              <a:rPr lang="en-CA" b="0" i="0">
                <a:effectLst/>
                <a:latin typeface="Söhne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Söhne"/>
              </a:rPr>
              <a:t>Expected to grow 10% from 2019 to 2029.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0" i="0">
                <a:effectLst/>
                <a:latin typeface="Söhne"/>
              </a:rPr>
              <a:t>Median annual wage of $93,750 in 2019.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63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EE527-96E4-B6AB-030D-E138C967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z="5400" dirty="0">
                <a:solidFill>
                  <a:schemeClr val="tx2"/>
                </a:solidFill>
              </a:rPr>
              <a:t>Essential programming topics</a:t>
            </a:r>
            <a:endParaRPr lang="en-US" sz="5400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2793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59EB2-AFAB-8A97-AE04-D9853FC48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06" y="841680"/>
            <a:ext cx="10837602" cy="657504"/>
          </a:xfrm>
        </p:spPr>
        <p:txBody>
          <a:bodyPr>
            <a:normAutofit fontScale="90000"/>
          </a:bodyPr>
          <a:lstStyle/>
          <a:p>
            <a:r>
              <a:rPr lang="en-CA" b="1" i="0" dirty="0">
                <a:effectLst/>
                <a:latin typeface="Söhne"/>
              </a:rPr>
              <a:t>The Importance of Integrating AI in Software Development</a:t>
            </a:r>
            <a:br>
              <a:rPr lang="en-CA" b="1" i="0" dirty="0">
                <a:effectLst/>
                <a:latin typeface="Söhne"/>
              </a:rPr>
            </a:br>
            <a:r>
              <a:rPr lang="en-CA" b="1" i="0" dirty="0">
                <a:effectLst/>
                <a:latin typeface="Söhne"/>
              </a:rPr>
              <a:t>(My own topic)</a:t>
            </a: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A1ACB9C2-1715-9760-911F-64ECFE2CB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1862594"/>
            <a:ext cx="3194595" cy="31945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71850-75B5-4CA4-0486-1741C5A1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641" y="1324535"/>
            <a:ext cx="8350624" cy="528699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 i="0" dirty="0">
                <a:effectLst/>
                <a:latin typeface="Söhne"/>
              </a:rPr>
              <a:t>Adaptive User Experiences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AI can analyze user behavior to create personalized and adaptive user interfaces, enhancing user satisfaction and engagement.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 i="0" dirty="0">
                <a:effectLst/>
                <a:latin typeface="Söhne"/>
              </a:rPr>
              <a:t>Automated Testing and Quality Assurance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AI-driven tools can predict where bugs might occur and automate the testing process, ensuring higher software quality.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 i="0" dirty="0">
                <a:effectLst/>
                <a:latin typeface="Söhne"/>
              </a:rPr>
              <a:t>Predictive Analytics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AI can process vast amounts of data to provide insights, helping developers understand user needs and predict future trends.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 i="0" dirty="0">
                <a:effectLst/>
                <a:latin typeface="Söhne"/>
              </a:rPr>
              <a:t>Enhanced Security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AI algorithms can detect unusual patterns and potential security threats, offering real-time protection against cyber-attacks.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 i="0" dirty="0">
                <a:effectLst/>
                <a:latin typeface="Söhne"/>
              </a:rPr>
              <a:t>Optimized Code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AI can assist in code optimization, ensuring efficient use of resources and faster software performance.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 i="0" dirty="0">
                <a:effectLst/>
                <a:latin typeface="Söhne"/>
              </a:rPr>
              <a:t>Natural Language Processing (NLP)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Integration of chatbots and virtual assistants to provide real-time assistance and enhance user interaction.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 i="0" dirty="0">
                <a:effectLst/>
                <a:latin typeface="Söhne"/>
              </a:rPr>
              <a:t>Continuous Learning and Improvement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Machine learning models can continuously learn from user interactions, leading to software that evolves and improves over time.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 i="0" dirty="0">
                <a:effectLst/>
                <a:latin typeface="Söhne"/>
              </a:rPr>
              <a:t>Resource Management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AI can predict system overloads and optimize resource allocation, ensuring smooth software operation.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 i="0" dirty="0">
                <a:effectLst/>
                <a:latin typeface="Söhne"/>
              </a:rPr>
              <a:t>Accessibility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AI-driven tools can enhance software accessibility, making applications usable for people with disabilities.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1400" b="1" i="0" dirty="0">
                <a:effectLst/>
                <a:latin typeface="Söhne"/>
              </a:rPr>
              <a:t>Future-Proofing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As technology evolves, integrating AI ensures that software remains relevant and competitive in the market.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effectLst/>
                <a:latin typeface="Söhne"/>
              </a:rPr>
              <a:t>Interesting Fact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According to Gartner, AI augmentation will create $2.9 trillion of business value and 6.2 billion hours of worker productivity globally by 2021.</a:t>
            </a:r>
          </a:p>
        </p:txBody>
      </p:sp>
    </p:spTree>
    <p:extLst>
      <p:ext uri="{BB962C8B-B14F-4D97-AF65-F5344CB8AC3E}">
        <p14:creationId xmlns:p14="http://schemas.microsoft.com/office/powerpoint/2010/main" val="2518906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23" descr="Circuit board">
            <a:extLst>
              <a:ext uri="{FF2B5EF4-FFF2-40B4-BE49-F238E27FC236}">
                <a16:creationId xmlns:a16="http://schemas.microsoft.com/office/drawing/2014/main" id="{FC817A49-3159-6B81-0EB7-7FE9200D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 w="101600" prst="riblet"/>
          </a:sp3d>
        </p:spPr>
      </p:pic>
      <p:sp>
        <p:nvSpPr>
          <p:cNvPr id="45" name="Rectangle 3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EE527-96E4-B6AB-030D-E138C967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Computer components</a:t>
            </a:r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98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02940-9C4E-9DD0-ECE3-3D771AD21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2"/>
                </a:solidFill>
              </a:rPr>
              <a:t>Thank you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7281-7048-4306-6F2C-2E38217B8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CA" b="0" i="0" dirty="0">
                <a:solidFill>
                  <a:schemeClr val="tx2"/>
                </a:solidFill>
                <a:effectLst/>
                <a:latin typeface="Söhne"/>
              </a:rPr>
              <a:t>I'm developing a platform influenced by my ongoing software development studies in college. </a:t>
            </a:r>
          </a:p>
          <a:p>
            <a:r>
              <a:rPr lang="en-CA" b="0" i="0" dirty="0">
                <a:solidFill>
                  <a:schemeClr val="tx2"/>
                </a:solidFill>
                <a:effectLst/>
                <a:latin typeface="Söhne"/>
              </a:rPr>
              <a:t>My aim is to create a transparent platform that addresses societal barriers with a unique concept I've devised. </a:t>
            </a:r>
          </a:p>
          <a:p>
            <a:r>
              <a:rPr lang="en-CA" b="0" i="0" dirty="0">
                <a:solidFill>
                  <a:schemeClr val="tx2"/>
                </a:solidFill>
                <a:effectLst/>
                <a:latin typeface="Söhne"/>
              </a:rPr>
              <a:t>This platform will not only promote sustainability and equal access to resources but also bridge the open-source community to become the foundation of future leadership. </a:t>
            </a:r>
          </a:p>
          <a:p>
            <a:r>
              <a:rPr lang="en-CA" b="0" i="0" dirty="0">
                <a:solidFill>
                  <a:schemeClr val="tx2"/>
                </a:solidFill>
                <a:effectLst/>
                <a:latin typeface="Söhne"/>
              </a:rPr>
              <a:t>It's designed to enhance existing systems, not replace them, ensuring everyone can achieve their full potential</a:t>
            </a:r>
          </a:p>
          <a:p>
            <a:r>
              <a:rPr lang="en-CA" dirty="0">
                <a:solidFill>
                  <a:schemeClr val="tx2"/>
                </a:solidFill>
                <a:latin typeface="Söhne"/>
              </a:rPr>
              <a:t>Stay tuned!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D5DA3BBC-412E-E8D3-B9F1-352BE543C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7" r="30043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93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3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34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633EC-F74A-EED8-A472-D651C121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86" y="601200"/>
            <a:ext cx="3259016" cy="1462692"/>
          </a:xfrm>
        </p:spPr>
        <p:txBody>
          <a:bodyPr>
            <a:normAutofit/>
          </a:bodyPr>
          <a:lstStyle/>
          <a:p>
            <a:r>
              <a:rPr lang="en-US" sz="2600" b="0" i="0" dirty="0">
                <a:solidFill>
                  <a:srgbClr val="FFFFFF"/>
                </a:solidFill>
                <a:effectLst/>
                <a:latin typeface="Söhne"/>
              </a:rPr>
              <a:t>Central Processing Unit (CPU)</a:t>
            </a:r>
            <a:br>
              <a:rPr lang="en-US" sz="2600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1047" name="Rectangle 103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" name="Rectangle 1038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49" name="Rectangle 1040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17EDA453-86BF-4FD2-B454-550A4C548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7" y="1774371"/>
            <a:ext cx="3552145" cy="4577443"/>
          </a:xfrm>
        </p:spPr>
        <p:txBody>
          <a:bodyPr anchor="t">
            <a:normAutofit fontScale="92500" lnSpcReduction="10000"/>
          </a:bodyPr>
          <a:lstStyle/>
          <a:p>
            <a:r>
              <a:rPr lang="en-CA" b="1" i="0" dirty="0">
                <a:effectLst/>
                <a:latin typeface="Söhne"/>
              </a:rPr>
              <a:t>What it is</a:t>
            </a: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br>
              <a:rPr lang="en-CA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The brain of the computer.</a:t>
            </a:r>
          </a:p>
          <a:p>
            <a:r>
              <a:rPr lang="en-CA" b="1" i="0" dirty="0">
                <a:effectLst/>
                <a:latin typeface="Söhne"/>
              </a:rPr>
              <a:t>What it does</a:t>
            </a: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br>
              <a:rPr lang="en-CA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Executes instructions of a computer program.</a:t>
            </a:r>
          </a:p>
          <a:p>
            <a:r>
              <a:rPr lang="en-CA" b="1" i="0" dirty="0">
                <a:effectLst/>
                <a:latin typeface="Söhne"/>
              </a:rPr>
              <a:t>Interesting Fact</a:t>
            </a: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br>
              <a:rPr lang="en-CA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The first commercially available CPU was the Intel 4004, released in 1971.</a:t>
            </a:r>
          </a:p>
          <a:p>
            <a:r>
              <a:rPr lang="en-CA" b="1" i="0" dirty="0">
                <a:effectLst/>
                <a:latin typeface="Söhne"/>
              </a:rPr>
              <a:t>Analogy</a:t>
            </a: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br>
              <a:rPr lang="en-CA" b="0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Think of the CPU as the </a:t>
            </a:r>
            <a:r>
              <a:rPr lang="en-CA" b="1" i="0" dirty="0">
                <a:effectLst/>
                <a:latin typeface="Söhne"/>
              </a:rPr>
              <a:t>manager</a:t>
            </a:r>
            <a:r>
              <a:rPr lang="en-CA" b="0" i="0" dirty="0">
                <a:solidFill>
                  <a:srgbClr val="D1D5DB"/>
                </a:solidFill>
                <a:effectLst/>
                <a:latin typeface="Söhne"/>
              </a:rPr>
              <a:t> of a company. It handles a variety of tasks, makes decisions, and ensures everything runs smoothly. It's versatile and can handle many different types of tasks but might not be the fastest at any specific one.</a:t>
            </a:r>
            <a:endParaRPr lang="en-US" dirty="0"/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CPU">
            <a:extLst>
              <a:ext uri="{FF2B5EF4-FFF2-40B4-BE49-F238E27FC236}">
                <a16:creationId xmlns:a16="http://schemas.microsoft.com/office/drawing/2014/main" id="{37612018-A423-7F98-A0EA-D5D7C4ADE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8" b="10097"/>
          <a:stretch/>
        </p:blipFill>
        <p:spPr bwMode="auto">
          <a:xfrm>
            <a:off x="4039882" y="548640"/>
            <a:ext cx="7810535" cy="602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59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4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633EC-F74A-EED8-A472-D651C121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76" y="502920"/>
            <a:ext cx="3259016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  <a:latin typeface="Söhne"/>
              </a:rPr>
              <a:t>GRAPHICAL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"/>
              </a:rPr>
              <a:t> Processing Unit (GPU)</a:t>
            </a:r>
            <a:br>
              <a:rPr lang="en-US" sz="2400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17EDA453-86BF-4FD2-B454-550A4C548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34" y="2019300"/>
            <a:ext cx="3703319" cy="4188667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rgbClr val="FFFFFF"/>
                </a:solidFill>
                <a:effectLst/>
                <a:latin typeface="Söhne"/>
              </a:rPr>
              <a:t>What it is</a:t>
            </a: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:</a:t>
            </a:r>
            <a:b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</a:b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A specialized electronic circuit designed to accelerate the processing of images and videos.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rgbClr val="FFFFFF"/>
                </a:solidFill>
                <a:effectLst/>
                <a:latin typeface="Söhne"/>
              </a:rPr>
              <a:t>What it does</a:t>
            </a: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: </a:t>
            </a:r>
            <a:b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</a:b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Renders graphics and manages how the visuals are displayed on the monitor.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rgbClr val="FFFFFF"/>
                </a:solidFill>
                <a:effectLst/>
                <a:latin typeface="Söhne"/>
              </a:rPr>
              <a:t>Interesting Fact</a:t>
            </a: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: </a:t>
            </a:r>
            <a:b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</a:b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NVIDIA's GeForce 256, released in 1999, is considered the first GPU.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rgbClr val="FFFFFF"/>
                </a:solidFill>
                <a:effectLst/>
                <a:latin typeface="Söhne"/>
              </a:rPr>
              <a:t>Analogy</a:t>
            </a: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: </a:t>
            </a:r>
            <a:b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</a:b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The GPU is like a team of </a:t>
            </a:r>
            <a:r>
              <a:rPr lang="en-CA" sz="1400" b="1" i="0" dirty="0">
                <a:solidFill>
                  <a:srgbClr val="FFFFFF"/>
                </a:solidFill>
                <a:effectLst/>
                <a:latin typeface="Söhne"/>
              </a:rPr>
              <a:t>workers</a:t>
            </a: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 specialized in a specific task. Each worker does a similar job, and together, they can process a large number of similar tasks very quickly. It's like having a team of artists who all paint the same scene simultaneously, each handling a different part of the canvas.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690AB-1FE3-685B-E340-6AE2A3707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" r="13257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2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4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633EC-F74A-EED8-A472-D651C121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76" y="188194"/>
            <a:ext cx="3259016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  <a:latin typeface="Söhne"/>
              </a:rPr>
              <a:t>solid STATE DRIVE (SSD)</a:t>
            </a:r>
            <a:br>
              <a:rPr lang="en-US" sz="2400" b="0" i="0" dirty="0">
                <a:solidFill>
                  <a:srgbClr val="FFFFFF"/>
                </a:solidFill>
                <a:effectLst/>
                <a:latin typeface="Söhne"/>
              </a:rPr>
            </a:b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17EDA453-86BF-4FD2-B454-550A4C548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1" y="1548240"/>
            <a:ext cx="3548742" cy="470856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rgbClr val="FFFFFF"/>
                </a:solidFill>
                <a:effectLst/>
                <a:latin typeface="Söhne"/>
              </a:rPr>
              <a:t>What it is</a:t>
            </a: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:</a:t>
            </a:r>
            <a:b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</a:b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A specialized electronic circuit designed to accelerate the processing of images and videos.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rgbClr val="FFFFFF"/>
                </a:solidFill>
                <a:effectLst/>
                <a:latin typeface="Söhne"/>
              </a:rPr>
              <a:t>What it does</a:t>
            </a: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: </a:t>
            </a:r>
            <a:b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</a:b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Renders graphics and manages how the visuals are displayed on the monitor.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rgbClr val="FFFFFF"/>
                </a:solidFill>
                <a:effectLst/>
                <a:latin typeface="Söhne"/>
              </a:rPr>
              <a:t>Interesting Fact</a:t>
            </a: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: </a:t>
            </a:r>
            <a:b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</a:b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NVIDIA's GeForce 256, released in 1999, is considered the first GPU.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rgbClr val="FFFFFF"/>
                </a:solidFill>
                <a:effectLst/>
                <a:latin typeface="Söhne"/>
              </a:rPr>
              <a:t>Analogy</a:t>
            </a: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: </a:t>
            </a:r>
            <a:b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</a:b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The GPU is like a team of </a:t>
            </a:r>
            <a:r>
              <a:rPr lang="en-CA" sz="1400" b="1" i="0" dirty="0">
                <a:solidFill>
                  <a:srgbClr val="FFFFFF"/>
                </a:solidFill>
                <a:effectLst/>
                <a:latin typeface="Söhne"/>
              </a:rPr>
              <a:t>workers</a:t>
            </a:r>
            <a:r>
              <a:rPr lang="en-CA" sz="1400" b="0" i="0" dirty="0">
                <a:solidFill>
                  <a:srgbClr val="FFFFFF"/>
                </a:solidFill>
                <a:effectLst/>
                <a:latin typeface="Söhne"/>
              </a:rPr>
              <a:t> specialized in a specific task. Each worker does a similar job, and together, they can process a large number of similar tasks very quickly. It's like having a team of artists who all paint the same scene simultaneously, each handling a different part of the canvas.</a:t>
            </a: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SSD Solid State Drive">
            <a:extLst>
              <a:ext uri="{FF2B5EF4-FFF2-40B4-BE49-F238E27FC236}">
                <a16:creationId xmlns:a16="http://schemas.microsoft.com/office/drawing/2014/main" id="{3A7FD8E5-5029-08F0-0AF7-75BABFB2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50" y="104502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673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EE527-96E4-B6AB-030D-E138C967A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z="54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Historical events </a:t>
            </a:r>
            <a:r>
              <a:rPr lang="en-CA" sz="5400" dirty="0">
                <a:solidFill>
                  <a:schemeClr val="tx2"/>
                </a:solidFill>
              </a:rPr>
              <a:t>for </a:t>
            </a:r>
            <a:r>
              <a:rPr lang="en-CA" sz="54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techn</a:t>
            </a:r>
            <a:r>
              <a:rPr lang="en-CA" sz="5400" dirty="0">
                <a:solidFill>
                  <a:schemeClr val="tx2"/>
                </a:solidFill>
              </a:rPr>
              <a:t>ology</a:t>
            </a:r>
            <a:endParaRPr lang="en-US" sz="5400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21411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4" name="Rectangle 3139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D84B1-16F9-92F5-959D-CBA92A07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en-CA" b="0" i="0">
                <a:solidFill>
                  <a:schemeClr val="tx2"/>
                </a:solidFill>
                <a:effectLst/>
                <a:latin typeface="Söhne"/>
              </a:rPr>
              <a:t>Invention of the Transistor (1947):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145" name="Rectangle 3141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CA0EDA-5040-6BC8-2345-E365C0CC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CA" b="1" i="0">
                <a:solidFill>
                  <a:schemeClr val="tx2"/>
                </a:solidFill>
                <a:effectLst/>
                <a:latin typeface="Söhne"/>
              </a:rPr>
              <a:t>Technical Details</a:t>
            </a:r>
            <a:r>
              <a:rPr lang="en-CA" b="0" i="0">
                <a:solidFill>
                  <a:schemeClr val="tx2"/>
                </a:solidFill>
                <a:effectLst/>
                <a:latin typeface="Söhne"/>
              </a:rPr>
              <a:t>: The transistor is a semiconductor device made of silicon or germanium. It operates by allowing or blocking the flow of electrical current.</a:t>
            </a:r>
          </a:p>
          <a:p>
            <a:r>
              <a:rPr lang="en-CA" b="1" i="0">
                <a:solidFill>
                  <a:schemeClr val="tx2"/>
                </a:solidFill>
                <a:effectLst/>
                <a:latin typeface="Söhne"/>
              </a:rPr>
              <a:t>Methodology</a:t>
            </a:r>
            <a:r>
              <a:rPr lang="en-CA" b="0" i="0">
                <a:solidFill>
                  <a:schemeClr val="tx2"/>
                </a:solidFill>
                <a:effectLst/>
                <a:latin typeface="Söhne"/>
              </a:rPr>
              <a:t>: The first transistors were point-contact transistors, created by pressing two gold leaf contacts onto a germanium semiconductor.</a:t>
            </a:r>
          </a:p>
          <a:p>
            <a:r>
              <a:rPr lang="en-CA" b="1" i="0">
                <a:solidFill>
                  <a:schemeClr val="tx2"/>
                </a:solidFill>
                <a:effectLst/>
                <a:latin typeface="Söhne"/>
              </a:rPr>
              <a:t>Challenges</a:t>
            </a:r>
            <a:r>
              <a:rPr lang="en-CA" b="0" i="0">
                <a:solidFill>
                  <a:schemeClr val="tx2"/>
                </a:solidFill>
                <a:effectLst/>
                <a:latin typeface="Söhne"/>
              </a:rPr>
              <a:t>: Early transistors were fragile and not suitable for mass production. The invention of the bipolar junction transistor (BJT) in the 1950s addressed these issues.</a:t>
            </a:r>
            <a:endParaRPr lang="en-CA">
              <a:solidFill>
                <a:schemeClr val="tx2"/>
              </a:solidFill>
              <a:latin typeface="Söhne"/>
            </a:endParaRPr>
          </a:p>
          <a:p>
            <a:r>
              <a:rPr lang="en-CA" b="1" i="0">
                <a:solidFill>
                  <a:schemeClr val="tx2"/>
                </a:solidFill>
                <a:effectLst/>
                <a:latin typeface="Söhne"/>
              </a:rPr>
              <a:t>Implications</a:t>
            </a:r>
            <a:r>
              <a:rPr lang="en-CA" b="0" i="0">
                <a:solidFill>
                  <a:schemeClr val="tx2"/>
                </a:solidFill>
                <a:effectLst/>
                <a:latin typeface="Söhne"/>
              </a:rPr>
              <a:t>: Transistors led to the development of integrated circuits, which are the building blocks of modern electronic devices.</a:t>
            </a:r>
          </a:p>
        </p:txBody>
      </p:sp>
      <p:pic>
        <p:nvPicPr>
          <p:cNvPr id="3074" name="Picture 2" descr="Transistor">
            <a:extLst>
              <a:ext uri="{FF2B5EF4-FFF2-40B4-BE49-F238E27FC236}">
                <a16:creationId xmlns:a16="http://schemas.microsoft.com/office/drawing/2014/main" id="{001CFED7-6968-0A4F-4AE6-86161433F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5" r="1439"/>
          <a:stretch/>
        </p:blipFill>
        <p:spPr bwMode="auto">
          <a:xfrm>
            <a:off x="7521283" y="10"/>
            <a:ext cx="46707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308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Rectangle 4156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D84B1-16F9-92F5-959D-CBA92A07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  <a:latin typeface="Söhne"/>
              </a:rPr>
              <a:t>Launch of ARPANET </a:t>
            </a:r>
            <a:r>
              <a:rPr lang="en-CA" b="0" i="0">
                <a:effectLst/>
                <a:latin typeface="Söhne"/>
              </a:rPr>
              <a:t>(1969)</a:t>
            </a:r>
            <a:endParaRPr lang="en-US"/>
          </a:p>
        </p:txBody>
      </p:sp>
      <p:sp>
        <p:nvSpPr>
          <p:cNvPr id="4159" name="Rectangle 415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CA0EDA-5040-6BC8-2345-E365C0CC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795181"/>
            <a:ext cx="3568661" cy="474008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CA" sz="1400" b="1" i="0" dirty="0">
                <a:effectLst/>
                <a:latin typeface="Söhne"/>
              </a:rPr>
              <a:t>Technical Details: </a:t>
            </a:r>
            <a:br>
              <a:rPr lang="en-CA" sz="1400" b="1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ARPANET used the packet switching method to transmit data, breaking down messages into smaller packets, sending them separately, and reassembling them at the destination.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effectLst/>
                <a:latin typeface="Söhne"/>
              </a:rPr>
              <a:t>Methodology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The initial ARPANET connected four major computers at universities in the southwestern US (UCLA, Stanford Research Institute, UCSB, and the University of Utah).</a:t>
            </a:r>
            <a:endParaRPr lang="en-CA" sz="1400" dirty="0"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CA" sz="1400" b="1" i="0" dirty="0">
                <a:effectLst/>
                <a:latin typeface="Söhne"/>
              </a:rPr>
              <a:t>Challenges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The main challenge was creating a robust network that could continue functioning even if parts of it were damaged or destroyed.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effectLst/>
                <a:latin typeface="Söhne"/>
              </a:rPr>
              <a:t>Implications</a:t>
            </a:r>
            <a:r>
              <a:rPr lang="en-CA" sz="1400" b="0" i="0" dirty="0">
                <a:effectLst/>
                <a:latin typeface="Söhne"/>
              </a:rPr>
              <a:t>: </a:t>
            </a:r>
            <a:br>
              <a:rPr lang="en-CA" sz="1400" b="0" i="0" dirty="0">
                <a:effectLst/>
                <a:latin typeface="Söhne"/>
              </a:rPr>
            </a:br>
            <a:r>
              <a:rPr lang="en-CA" sz="1400" b="0" i="0" dirty="0">
                <a:effectLst/>
                <a:latin typeface="Söhne"/>
              </a:rPr>
              <a:t>The protocols developed for ARPANET, especially TCP/IP, became the standard for all internet communication.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7FDD594-25F7-452A-297F-ABE5A39F1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r="11356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707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85" name="Rectangle 5184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D84B1-16F9-92F5-959D-CBA92A07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CA" b="1" i="0" dirty="0">
                <a:solidFill>
                  <a:schemeClr val="tx2"/>
                </a:solidFill>
                <a:effectLst/>
                <a:latin typeface="Söhne"/>
              </a:rPr>
              <a:t>Release of Windows 95 </a:t>
            </a:r>
            <a:br>
              <a:rPr lang="en-CA" b="1" i="0" dirty="0">
                <a:solidFill>
                  <a:schemeClr val="tx2"/>
                </a:solidFill>
                <a:effectLst/>
                <a:latin typeface="Söhne"/>
              </a:rPr>
            </a:br>
            <a:r>
              <a:rPr lang="en-CA" b="1" i="0" dirty="0">
                <a:solidFill>
                  <a:schemeClr val="tx2"/>
                </a:solidFill>
                <a:effectLst/>
                <a:latin typeface="Söhne"/>
              </a:rPr>
              <a:t>(August 24, 1995) </a:t>
            </a:r>
            <a:r>
              <a:rPr lang="en-CA" b="1" i="0" dirty="0">
                <a:solidFill>
                  <a:schemeClr val="tx2"/>
                </a:solidFill>
                <a:effectLst/>
                <a:latin typeface="Söhne"/>
                <a:sym typeface="Wingdings" panose="05000000000000000000" pitchFamily="2" charset="2"/>
              </a:rPr>
              <a:t> My 12</a:t>
            </a:r>
            <a:r>
              <a:rPr lang="en-CA" b="1" i="0" baseline="30000" dirty="0">
                <a:solidFill>
                  <a:schemeClr val="tx2"/>
                </a:solidFill>
                <a:effectLst/>
                <a:latin typeface="Söhne"/>
                <a:sym typeface="Wingdings" panose="05000000000000000000" pitchFamily="2" charset="2"/>
              </a:rPr>
              <a:t>th</a:t>
            </a:r>
            <a:r>
              <a:rPr lang="en-CA" b="1" i="0" dirty="0">
                <a:solidFill>
                  <a:schemeClr val="tx2"/>
                </a:solidFill>
                <a:effectLst/>
                <a:latin typeface="Söhne"/>
                <a:sym typeface="Wingdings" panose="05000000000000000000" pitchFamily="2" charset="2"/>
              </a:rPr>
              <a:t> b-day!</a:t>
            </a:r>
            <a:endParaRPr lang="en-CA" b="1" i="0" dirty="0">
              <a:solidFill>
                <a:schemeClr val="tx2"/>
              </a:solidFill>
              <a:effectLst/>
              <a:latin typeface="Söhne"/>
            </a:endParaRPr>
          </a:p>
        </p:txBody>
      </p:sp>
      <p:sp>
        <p:nvSpPr>
          <p:cNvPr id="5187" name="Rectangle 5186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CA0EDA-5040-6BC8-2345-E365C0CC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2"/>
            <a:ext cx="6309003" cy="47600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chemeClr val="tx2"/>
                </a:solidFill>
                <a:effectLst/>
                <a:latin typeface="Söhne"/>
              </a:rPr>
              <a:t>Technical Details: </a:t>
            </a:r>
            <a:br>
              <a:rPr lang="en-CA" sz="1400" b="1" i="0" dirty="0">
                <a:solidFill>
                  <a:schemeClr val="tx2"/>
                </a:solidFill>
                <a:effectLst/>
                <a:latin typeface="Söhne"/>
              </a:rPr>
            </a:br>
            <a:r>
              <a:rPr lang="en-CA" sz="1400" i="0" dirty="0">
                <a:solidFill>
                  <a:schemeClr val="tx2"/>
                </a:solidFill>
                <a:effectLst/>
                <a:latin typeface="Söhne"/>
              </a:rPr>
              <a:t>Windows 95 was Microsoft's first 32-bit operating system with a fully integrated graphical user interface. It introduced the Start button, taskbar, and the concept of "plug and play" for hardware devices.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chemeClr val="tx2"/>
                </a:solidFill>
                <a:effectLst/>
                <a:latin typeface="Söhne"/>
              </a:rPr>
              <a:t>Methodology</a:t>
            </a:r>
            <a:r>
              <a:rPr lang="en-CA" sz="1400" b="0" i="0" dirty="0">
                <a:solidFill>
                  <a:schemeClr val="tx2"/>
                </a:solidFill>
                <a:effectLst/>
                <a:latin typeface="Söhne"/>
              </a:rPr>
              <a:t>: </a:t>
            </a:r>
            <a:br>
              <a:rPr lang="en-CA" sz="1400" b="0" i="0" dirty="0">
                <a:solidFill>
                  <a:schemeClr val="tx2"/>
                </a:solidFill>
                <a:effectLst/>
                <a:latin typeface="Söhne"/>
              </a:rPr>
            </a:br>
            <a:r>
              <a:rPr lang="en-CA" sz="1400" b="0" i="0" dirty="0">
                <a:solidFill>
                  <a:schemeClr val="tx2"/>
                </a:solidFill>
                <a:effectLst/>
                <a:latin typeface="Söhne"/>
              </a:rPr>
              <a:t>Built on the foundation of MS-DOS, Windows 95 was designed to be more user-friendly and accessible. It utilized pre-emptive multitasking, allowing multiple applications to run simultaneously without crashing the system.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chemeClr val="tx2"/>
                </a:solidFill>
                <a:effectLst/>
                <a:latin typeface="Söhne"/>
              </a:rPr>
              <a:t>Challenges</a:t>
            </a:r>
            <a:r>
              <a:rPr lang="en-CA" sz="1400" b="0" i="0" dirty="0">
                <a:solidFill>
                  <a:schemeClr val="tx2"/>
                </a:solidFill>
                <a:effectLst/>
                <a:latin typeface="Söhne"/>
              </a:rPr>
              <a:t>: </a:t>
            </a:r>
            <a:br>
              <a:rPr lang="en-CA" sz="1400" b="0" i="0" dirty="0">
                <a:solidFill>
                  <a:schemeClr val="tx2"/>
                </a:solidFill>
                <a:effectLst/>
                <a:latin typeface="Söhne"/>
              </a:rPr>
            </a:br>
            <a:r>
              <a:rPr lang="en-CA" sz="1400" b="0" i="0" dirty="0">
                <a:solidFill>
                  <a:schemeClr val="tx2"/>
                </a:solidFill>
                <a:effectLst/>
                <a:latin typeface="Söhne"/>
              </a:rPr>
              <a:t>One of the most notorious challenges was the Blue Screen of Death (BSOD). It's an error screen displayed when the system encounters a fatal system error from which it cannot recover. The BSOD became synonymous with system crashes in Windows 95, often requiring a restart.</a:t>
            </a:r>
          </a:p>
          <a:p>
            <a:pPr>
              <a:lnSpc>
                <a:spcPct val="100000"/>
              </a:lnSpc>
            </a:pPr>
            <a:r>
              <a:rPr lang="en-CA" sz="1400" b="1" i="0" dirty="0">
                <a:solidFill>
                  <a:schemeClr val="tx2"/>
                </a:solidFill>
                <a:effectLst/>
                <a:latin typeface="Söhne"/>
              </a:rPr>
              <a:t>Implications</a:t>
            </a:r>
            <a:r>
              <a:rPr lang="en-CA" sz="1400" b="0" i="0" dirty="0">
                <a:solidFill>
                  <a:schemeClr val="tx2"/>
                </a:solidFill>
                <a:effectLst/>
                <a:latin typeface="Söhne"/>
              </a:rPr>
              <a:t>: </a:t>
            </a:r>
            <a:br>
              <a:rPr lang="en-CA" sz="1400" b="0" i="0" dirty="0">
                <a:solidFill>
                  <a:schemeClr val="tx2"/>
                </a:solidFill>
                <a:effectLst/>
                <a:latin typeface="Söhne"/>
              </a:rPr>
            </a:br>
            <a:r>
              <a:rPr lang="en-CA" sz="1400" b="0" i="0" dirty="0">
                <a:solidFill>
                  <a:schemeClr val="tx2"/>
                </a:solidFill>
                <a:effectLst/>
                <a:latin typeface="Söhne"/>
              </a:rPr>
              <a:t>Despite its challenges, Windows 95 was a significant leap forward in personal computing. It set the standard for subsequent Windows operating systems and played a crucial role in solidifying Microsoft's dominance in the OS market.</a:t>
            </a:r>
            <a:endParaRPr lang="en-US" sz="1400" i="0" dirty="0">
              <a:solidFill>
                <a:schemeClr val="tx2"/>
              </a:solidFill>
              <a:effectLst/>
              <a:latin typeface="Söhne"/>
            </a:endParaRPr>
          </a:p>
        </p:txBody>
      </p:sp>
      <p:pic>
        <p:nvPicPr>
          <p:cNvPr id="5122" name="Picture 2" descr="C:\&gt;_ — Blue screen of death in an early beta build of...">
            <a:extLst>
              <a:ext uri="{FF2B5EF4-FFF2-40B4-BE49-F238E27FC236}">
                <a16:creationId xmlns:a16="http://schemas.microsoft.com/office/drawing/2014/main" id="{2C86EAF6-30C6-76BA-B037-DF570C026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" r="9901"/>
          <a:stretch/>
        </p:blipFill>
        <p:spPr bwMode="auto">
          <a:xfrm>
            <a:off x="7568188" y="-1"/>
            <a:ext cx="4623812" cy="33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A3A21966-85AE-AC69-1579-97C938A8B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10"/>
          <a:stretch/>
        </p:blipFill>
        <p:spPr bwMode="auto">
          <a:xfrm>
            <a:off x="7571351" y="3476499"/>
            <a:ext cx="4620649" cy="3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229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</TotalTime>
  <Words>1798</Words>
  <Application>Microsoft Office PowerPoint</Application>
  <PresentationFormat>Widescreen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Söhne</vt:lpstr>
      <vt:lpstr>Arial</vt:lpstr>
      <vt:lpstr>Calibri</vt:lpstr>
      <vt:lpstr>Franklin Gothic Book</vt:lpstr>
      <vt:lpstr>Franklin Gothic Demi</vt:lpstr>
      <vt:lpstr>Wingdings 2</vt:lpstr>
      <vt:lpstr>DividendVTI</vt:lpstr>
      <vt:lpstr>Project 1 - QAP  Software Development Keyin College</vt:lpstr>
      <vt:lpstr>Computer components</vt:lpstr>
      <vt:lpstr>Central Processing Unit (CPU) </vt:lpstr>
      <vt:lpstr>GRAPHICAL Processing Unit (GPU) </vt:lpstr>
      <vt:lpstr>solid STATE DRIVE (SSD) </vt:lpstr>
      <vt:lpstr>Historical events for technology</vt:lpstr>
      <vt:lpstr>Invention of the Transistor (1947):</vt:lpstr>
      <vt:lpstr>Launch of ARPANET (1969)</vt:lpstr>
      <vt:lpstr>Release of Windows 95  (August 24, 1995)  My 12th b-day!</vt:lpstr>
      <vt:lpstr>Technological catastrophe’s</vt:lpstr>
      <vt:lpstr>The Ariane 5 Rocket Explosion (1996) </vt:lpstr>
      <vt:lpstr>The Knight Capital Trading Disaster (2012) </vt:lpstr>
      <vt:lpstr>The Heartbleed Bug (2014)</vt:lpstr>
      <vt:lpstr>Software development careers</vt:lpstr>
      <vt:lpstr>Software Developer</vt:lpstr>
      <vt:lpstr>SYSTEMS ANALYST</vt:lpstr>
      <vt:lpstr>DATABASE ADMINISTRATOR (DBA)</vt:lpstr>
      <vt:lpstr>Essential programming topics</vt:lpstr>
      <vt:lpstr>The Importance of Integrating AI in Software Development (My own topic)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1 - QAP  Software Development Keyin College</dc:title>
  <dc:creator>Dave</dc:creator>
  <cp:lastModifiedBy>Dave</cp:lastModifiedBy>
  <cp:revision>6</cp:revision>
  <dcterms:created xsi:type="dcterms:W3CDTF">2023-09-14T19:35:59Z</dcterms:created>
  <dcterms:modified xsi:type="dcterms:W3CDTF">2023-09-14T21:57:18Z</dcterms:modified>
</cp:coreProperties>
</file>